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314" r:id="rId5"/>
    <p:sldId id="315" r:id="rId6"/>
    <p:sldId id="317" r:id="rId7"/>
    <p:sldId id="316" r:id="rId8"/>
    <p:sldId id="318" r:id="rId9"/>
  </p:sldIdLst>
  <p:sldSz cx="9144000" cy="5143500" type="screen16x9"/>
  <p:notesSz cx="6858000" cy="9144000"/>
  <p:custDataLst>
    <p:tags r:id="rId11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28150227-724D-4340-9075-1E72ECC1D82F}">
          <p14:sldIdLst>
            <p14:sldId id="314"/>
            <p14:sldId id="315"/>
            <p14:sldId id="317"/>
            <p14:sldId id="316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8" autoAdjust="0"/>
    <p:restoredTop sz="94660"/>
  </p:normalViewPr>
  <p:slideViewPr>
    <p:cSldViewPr>
      <p:cViewPr varScale="1">
        <p:scale>
          <a:sx n="149" d="100"/>
          <a:sy n="149" d="100"/>
        </p:scale>
        <p:origin x="27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sem, Rana [GTSBE]" userId="e4c360c7-7847-46e6-bdb2-4d20c8ce8a85" providerId="ADAL" clId="{279CAF56-7E50-49AA-9A49-E787DC4B97A2}"/>
    <pc:docChg chg="modSld">
      <pc:chgData name="Kassem, Rana [GTSBE]" userId="e4c360c7-7847-46e6-bdb2-4d20c8ce8a85" providerId="ADAL" clId="{279CAF56-7E50-49AA-9A49-E787DC4B97A2}" dt="2021-05-19T08:02:16.060" v="9" actId="113"/>
      <pc:docMkLst>
        <pc:docMk/>
      </pc:docMkLst>
      <pc:sldChg chg="addSp modSp mod">
        <pc:chgData name="Kassem, Rana [GTSBE]" userId="e4c360c7-7847-46e6-bdb2-4d20c8ce8a85" providerId="ADAL" clId="{279CAF56-7E50-49AA-9A49-E787DC4B97A2}" dt="2021-05-19T08:02:16.060" v="9" actId="113"/>
        <pc:sldMkLst>
          <pc:docMk/>
          <pc:sldMk cId="2632443967" sldId="314"/>
        </pc:sldMkLst>
        <pc:spChg chg="add mod">
          <ac:chgData name="Kassem, Rana [GTSBE]" userId="e4c360c7-7847-46e6-bdb2-4d20c8ce8a85" providerId="ADAL" clId="{279CAF56-7E50-49AA-9A49-E787DC4B97A2}" dt="2021-05-19T08:02:16.060" v="9" actId="113"/>
          <ac:spMkLst>
            <pc:docMk/>
            <pc:sldMk cId="2632443967" sldId="314"/>
            <ac:spMk id="8" creationId="{997230E4-0667-44AC-80B5-58B2CEFD8F84}"/>
          </ac:spMkLst>
        </pc:spChg>
        <pc:spChg chg="mod">
          <ac:chgData name="Kassem, Rana [GTSBE]" userId="e4c360c7-7847-46e6-bdb2-4d20c8ce8a85" providerId="ADAL" clId="{279CAF56-7E50-49AA-9A49-E787DC4B97A2}" dt="2021-05-19T08:01:56.398" v="0" actId="1076"/>
          <ac:spMkLst>
            <pc:docMk/>
            <pc:sldMk cId="2632443967" sldId="314"/>
            <ac:spMk id="9" creationId="{A2C44AA8-93B2-5D44-9491-F0CE9E2D6310}"/>
          </ac:spMkLst>
        </pc:spChg>
      </pc:sldChg>
    </pc:docChg>
  </pc:docChgLst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318"/>
            <a:ext cx="1163851" cy="536203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12" y="199929"/>
            <a:ext cx="1030113" cy="47458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hyperlink" Target="https://www.advamed.org/issues/ethics-compliance/global-distributor-compliance-toolkit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保持良好的帳冊和紀錄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112187" y="694551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796593FC-F528-5E42-934A-1FF94446B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BBA96D89-F866-5542-AD62-8761AE3321C5}"/>
              </a:ext>
            </a:extLst>
          </p:cNvPr>
          <p:cNvSpPr txBox="1"/>
          <p:nvPr/>
        </p:nvSpPr>
        <p:spPr>
          <a:xfrm>
            <a:off x="381769" y="1504950"/>
            <a:ext cx="519256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記錄晚餐：第一部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您安排與現任客戶共進一份適度的晚餐，討論與醫療器材產品相關</a:t>
            </a: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的</a:t>
            </a:r>
            <a: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合法業務事宜</a:t>
            </a: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。晚餐後，您確保所有相關的互動資訊都有適當記錄</a:t>
            </a: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  <a: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1" i="0" u="sng" strike="noStrike" cap="none" spc="0" baseline="0" dirty="0" smtClean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有哪一些最佳做法</a:t>
            </a:r>
            <a:r>
              <a:rPr lang="zh-TW" sz="12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？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查閱貴公司關於保存完整準確紀錄的準則，或聯絡 [置入公司 聯絡人] 尋求指導，確保您擁有所需的一切。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收集晚餐收據以及與客戶、日期和用餐的業務目的有關的資訊</a:t>
            </a: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</a:t>
            </a:r>
            <a: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並且適當</a:t>
            </a: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情況下，提供證明文件給貴公司負責記錄交易的人員。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和貴公司負責紀錄交易的人員聯絡瞭解後續情況，並重複檢查您申報的條目，確保記錄完整而準確。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以上皆是。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997230E4-0667-44AC-80B5-58B2CEFD8F84}"/>
              </a:ext>
            </a:extLst>
          </p:cNvPr>
          <p:cNvSpPr txBox="1"/>
          <p:nvPr/>
        </p:nvSpPr>
        <p:spPr>
          <a:xfrm>
            <a:off x="-21772" y="35379"/>
            <a:ext cx="70321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TW" sz="1200" b="1" i="0" strike="noStrike" cap="none" spc="0" baseline="0" dirty="0">
                <a:solidFill>
                  <a:srgbClr val="FF0000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免責聲</a:t>
            </a:r>
            <a:r>
              <a:rPr lang="zh-TW" sz="1200" b="1" i="0" strike="noStrike" cap="none" spc="0" baseline="0" dirty="0" smtClean="0">
                <a:solidFill>
                  <a:srgbClr val="FF0000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明</a:t>
            </a:r>
            <a:r>
              <a:rPr lang="en-US" sz="1200" b="1" dirty="0" smtClean="0">
                <a:solidFill>
                  <a:srgbClr val="FF0000"/>
                </a:solidFill>
                <a:latin typeface="DFHei Std W7" panose="020B0700000000000000" pitchFamily="34" charset="-120"/>
                <a:ea typeface="DFHei Std W7" panose="020B0700000000000000" pitchFamily="34" charset="-120"/>
              </a:rPr>
              <a:t>: </a:t>
            </a:r>
            <a:r>
              <a:rPr lang="zh-TW" sz="1200" b="1" i="0" strike="noStrike" cap="none" spc="0" baseline="0" dirty="0" smtClean="0">
                <a:solidFill>
                  <a:srgbClr val="313537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請</a:t>
            </a:r>
            <a:r>
              <a:rPr lang="zh-TW" sz="1200" b="1" i="0" strike="noStrike" cap="none" spc="0" baseline="0" dirty="0">
                <a:solidFill>
                  <a:srgbClr val="313537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注意，本文件是取自先進醫療技術協會 </a:t>
            </a:r>
            <a:r>
              <a:rPr lang="zh-TW" sz="1200" b="1" i="0" strike="noStrike" cap="none" spc="0" baseline="0" dirty="0">
                <a:solidFill>
                  <a:srgbClr val="313537"/>
                </a:solidFill>
                <a:effectLst/>
                <a:latin typeface="Lato" panose="020F0502020204030203" pitchFamily="34" charset="0"/>
                <a:ea typeface="PMingLiU"/>
                <a:cs typeface="PMingLiU"/>
              </a:rPr>
              <a:t>(Advanced Medical Technology Association®，AdvaMed®) </a:t>
            </a:r>
            <a:r>
              <a:rPr lang="zh-TW" sz="1200" b="1" i="0" strike="noStrike" cap="none" spc="0" baseline="0" dirty="0">
                <a:solidFill>
                  <a:srgbClr val="313537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的「全球經銷商合規工具包」，網址為： </a:t>
            </a:r>
            <a:r>
              <a:rPr lang="zh-TW" sz="1200" b="0" i="0" u="sng" strike="noStrike" cap="none" spc="0" baseline="0" dirty="0">
                <a:solidFill>
                  <a:srgbClr val="313537"/>
                </a:solidFill>
                <a:effectLst/>
                <a:uFill>
                  <a:solidFill>
                    <a:srgbClr val="313537"/>
                  </a:solidFill>
                </a:uFill>
                <a:latin typeface="Lato" panose="020F0502020204030203" pitchFamily="34" charset="0"/>
                <a:ea typeface="PMingLiU"/>
                <a:cs typeface="PMingLiU"/>
                <a:hlinkClick r:id="rId5" history="0"/>
              </a:rPr>
              <a:t>https://www.advamed.org/issues/ethics-compliance/global-distributor-compliance-toolkit</a:t>
            </a:r>
            <a:r>
              <a:rPr lang="zh-TW" sz="1200" b="0" i="0" strike="noStrike" cap="none" spc="0" baseline="0" dirty="0">
                <a:solidFill>
                  <a:srgbClr val="313537"/>
                </a:solidFill>
                <a:effectLst/>
                <a:latin typeface="Lato" panose="020F0502020204030203" pitchFamily="34" charset="0"/>
                <a:ea typeface="PMingLiU"/>
                <a:cs typeface="PMingLiU"/>
              </a:rPr>
              <a:t> </a:t>
            </a:r>
            <a:endParaRPr lang="en-US" sz="1050" dirty="0">
              <a:effectLst/>
              <a:latin typeface="Lato" panose="020F0502020204030203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244396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保持良好的帳冊和紀錄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BBA96D89-F866-5542-AD62-8761AE3321C5}"/>
              </a:ext>
            </a:extLst>
          </p:cNvPr>
          <p:cNvSpPr txBox="1"/>
          <p:nvPr/>
        </p:nvSpPr>
        <p:spPr>
          <a:xfrm>
            <a:off x="381769" y="1504950"/>
            <a:ext cx="519256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記錄晚餐：第二部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您安排與現任客戶共進一份適度的晚餐，討論與醫療器材產品相關</a:t>
            </a: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的</a:t>
            </a:r>
            <a: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合法業務事宜</a:t>
            </a: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。晚餐後，您確保所有相關的互動資訊都有適當記錄</a:t>
            </a: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  <a: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1" i="0" u="sng" strike="noStrike" cap="none" spc="0" baseline="0" dirty="0" smtClean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有哪一些最佳做法</a:t>
            </a:r>
            <a:r>
              <a:rPr lang="zh-TW" sz="12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？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查閱貴公司關於保存完整準確紀錄的準則，或聯絡 [置入公司 聯絡人] 尋求指導，確保您擁有所需的一切。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收集晚餐收據以及與客戶、日期和用餐的業務目的有關的資訊</a:t>
            </a: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</a:t>
            </a:r>
            <a: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並且適當</a:t>
            </a: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情況下，提供證明文件給貴公司負責記錄交易的人員。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和貴公司負責紀錄交易的人員聯絡瞭解後續情況，並重複檢查您申報的條目，確保記錄完整而準確。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2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以上皆是。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B97E04E2-BED7-AB41-8745-012FF9B80383}"/>
              </a:ext>
            </a:extLst>
          </p:cNvPr>
          <p:cNvSpPr/>
          <p:nvPr/>
        </p:nvSpPr>
        <p:spPr>
          <a:xfrm>
            <a:off x="5867400" y="1581149"/>
            <a:ext cx="3048000" cy="32983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39AB0C43-5CB6-8A42-91D6-3789F7EE3A30}"/>
              </a:ext>
            </a:extLst>
          </p:cNvPr>
          <p:cNvSpPr txBox="1"/>
          <p:nvPr/>
        </p:nvSpPr>
        <p:spPr>
          <a:xfrm>
            <a:off x="6025376" y="1766163"/>
            <a:ext cx="2742431" cy="2373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300" b="1" i="0" strike="noStrike" cap="none" spc="0" baseline="0" dirty="0">
                <a:solidFill>
                  <a:srgbClr val="FFFFF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正確答案為 </a:t>
            </a:r>
            <a:r>
              <a:rPr lang="zh-TW" sz="1300" b="1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D</a:t>
            </a:r>
            <a:r>
              <a:rPr lang="zh-TW" sz="1300" b="1" i="0" strike="noStrike" cap="none" spc="0" baseline="0" dirty="0">
                <a:solidFill>
                  <a:srgbClr val="FFFFF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。</a:t>
            </a:r>
            <a:r>
              <a:rPr lang="zh-TW" sz="1300" b="1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 </a:t>
            </a:r>
            <a:endParaRPr lang="en-US" sz="1300" dirty="0">
              <a:solidFill>
                <a:srgbClr val="FFFFFF"/>
              </a:solidFill>
            </a:endParaRP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05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確保您擁有完整準確紀錄的一個好方式就是查閱準則，以記錄與 </a:t>
            </a:r>
            <a:r>
              <a:rPr lang="zh-TW" sz="105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05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、政府官員和其他客戶互動的相關開支。務必保留一份與晚餐或互動有關的分項明細收據，並記載日期、出席者及開會目的。適時提供這類資訊給負責保留紀錄的人員，和他們保持聯絡以了解後續情況或檢查您的紀錄，確保已準確完整記載。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05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您可隨時聯絡 [置入公司聯絡人]，提出疑問或請求指導。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595320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保持良好的帳冊和紀錄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BBA96D89-F866-5542-AD62-8761AE3321C5}"/>
              </a:ext>
            </a:extLst>
          </p:cNvPr>
          <p:cNvSpPr txBox="1"/>
          <p:nvPr/>
        </p:nvSpPr>
        <p:spPr>
          <a:xfrm>
            <a:off x="381769" y="1504950"/>
            <a:ext cx="5942831" cy="258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隱藏非法款項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一名經銷商與一家行銷服務公司合作。在建立合夥關係幾個月之後，經銷商稽核該公司的交易，卻發現在該公司帳冊與紀錄中有一節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是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關於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「行銷付款」，是用來作為給醫療保健專業人員的不正當疏通費。公司員工使用這些帳戶來賄賂衛生署員工。付款也支付給國營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員工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，影響和本公司產品相關的採購決定。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在發現該公司內部帳冊和紀錄有這些款項之後，經銷商就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終止所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有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其他行銷帳戶，以阻止這個做法。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4083E82-4104-664E-B3A1-485AD81B776B}"/>
              </a:ext>
            </a:extLst>
          </p:cNvPr>
          <p:cNvSpPr/>
          <p:nvPr/>
        </p:nvSpPr>
        <p:spPr>
          <a:xfrm>
            <a:off x="6553199" y="1554282"/>
            <a:ext cx="2438399" cy="26938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99B48287-FC9F-0E46-B8A7-051835871CD7}"/>
              </a:ext>
            </a:extLst>
          </p:cNvPr>
          <p:cNvSpPr txBox="1"/>
          <p:nvPr/>
        </p:nvSpPr>
        <p:spPr>
          <a:xfrm>
            <a:off x="6781799" y="1890271"/>
            <a:ext cx="2129118" cy="199439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1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季節性的帳冊與紀錄稽核是一種良好的風險緩解措施，可以發現隱藏在帳冊和紀錄中的帳戶，這些是從事欺詐等犯罪或隱藏向政府官員支付的非法款項。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66913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保持良好的帳冊和紀錄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BBA96D89-F866-5542-AD62-8761AE3321C5}"/>
              </a:ext>
            </a:extLst>
          </p:cNvPr>
          <p:cNvSpPr txBox="1"/>
          <p:nvPr/>
        </p:nvSpPr>
        <p:spPr>
          <a:xfrm>
            <a:off x="381769" y="1504950"/>
            <a:ext cx="5942831" cy="260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財務控制和簿記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一名經銷商被發現參與了各種隱藏在金融交易背後的貪腐計畫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以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非法方式獲得業務。这些包括了：</a:t>
            </a:r>
          </a:p>
          <a:p>
            <a:pPr marL="285750" indent="-285750">
              <a:lnSpc>
                <a:spcPct val="120000"/>
              </a:lnSpc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與軍方最高醫療設備採購長官的兒子所擁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有的一家公司簽訂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倉儲合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約，以提供從未儲存任何產品的倉儲空間。</a:t>
            </a:r>
          </a:p>
          <a:p>
            <a:pPr marL="285750" indent="-285750">
              <a:lnSpc>
                <a:spcPct val="120000"/>
              </a:lnSpc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與公職醫師簽訂顧問合約，卻從未履行任何服務。</a:t>
            </a:r>
          </a:p>
          <a:p>
            <a:pPr marL="285750" indent="-285750">
              <a:lnSpc>
                <a:spcPct val="120000"/>
              </a:lnSpc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付款給政府慈善機構、送禮或為缺乏商業或教育目的證</a:t>
            </a: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明的</a:t>
            </a:r>
            <a: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公職醫師支付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旅費，同時卻簽訂偽造的代收佣金協議。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9CC3A242-DF3E-614F-A3AA-C7492DF03D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364629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保持良好的帳冊和紀錄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BBA96D89-F866-5542-AD62-8761AE3321C5}"/>
              </a:ext>
            </a:extLst>
          </p:cNvPr>
          <p:cNvSpPr txBox="1"/>
          <p:nvPr/>
        </p:nvSpPr>
        <p:spPr>
          <a:xfrm>
            <a:off x="381769" y="1504950"/>
            <a:ext cx="5942831" cy="1712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0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財務控制和簿記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在法庭上，該經銷商承認其未能實施內部會計控制也未保持完整的帳冊和紀錄。賄賂是透過結合直接付款和子經銷商的管道進行。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500" b="0" i="1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對財務交易保持强有力的內部控制，維持能反映組織日常交易的準確帳冊和紀錄，對於保持遵守當地法律、法規和行業行為準則至關重要。</a:t>
            </a:r>
            <a:endParaRPr lang="en-US" sz="1500" i="1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id="{9CC3A242-DF3E-614F-A3AA-C7492DF03D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695790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SLIDE_COUNT" val="5"/>
  <p:tag name="ARTICULATE_DESIGN_ID_OFFICE THEME" val="JcDFJcLe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Props1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86BC56-D86D-4C57-A0CE-9944FC7D23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205</Words>
  <Application>Microsoft Office PowerPoint</Application>
  <PresentationFormat>On-screen Show (16:9)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DFHei Std W5</vt:lpstr>
      <vt:lpstr>DFHei Std W7</vt:lpstr>
      <vt:lpstr>PMingLiU</vt:lpstr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106</cp:revision>
  <dcterms:created xsi:type="dcterms:W3CDTF">2019-12-09T14:45:42Z</dcterms:created>
  <dcterms:modified xsi:type="dcterms:W3CDTF">2022-01-13T15:43:57Z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205EFB81-C002-434D-9375-E1F4FCEC0282</vt:lpwstr>
  </property>
  <property fmtid="{D5CDD505-2E9C-101B-9397-08002B2CF9AE}" pid="4" name="ArticulatePath">
    <vt:lpwstr>Keeping Good Books &amp; Records Case Studies_zh-TW</vt:lpwstr>
  </property>
</Properties>
</file>